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0" y="476672"/>
            <a:ext cx="11075656" cy="144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40054" y="2047602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58030" y="1844824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4339019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浙江杭州余杭区期中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810311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76185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本文主要介绍了电影《哪吒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》的成功及其对电影行业的影响。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31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7158"/>
            <a:ext cx="11485848" cy="662554"/>
          </a:xfrm>
        </p:spPr>
        <p:txBody>
          <a:bodyPr/>
          <a:lstStyle/>
          <a:p>
            <a:pPr indent="72390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将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方框中所给词语的适当形式填入短文中，每词仅用一次</a:t>
            </a: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2710830" y="1484784"/>
          <a:ext cx="6637734" cy="648072"/>
        </p:xfrm>
        <a:graphic>
          <a:graphicData uri="http://schemas.openxmlformats.org/drawingml/2006/table">
            <a:tbl>
              <a:tblPr firstRow="1" firstCol="1" bandRow="1"/>
              <a:tblGrid>
                <a:gridCol w="6637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 good as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75827"/>
            <a:ext cx="11485848" cy="260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390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i="1" smtClean="0">
                <a:solidFill>
                  <a:srgbClr val="000000"/>
                </a:solidFill>
                <a:cs typeface="Times New Roman"/>
              </a:rPr>
              <a:t>Ne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 smtClean="0">
                <a:solidFill>
                  <a:srgbClr val="000000"/>
                </a:solidFill>
                <a:cs typeface="Times New Roman"/>
              </a:rPr>
              <a:t>Zha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 smtClean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keeps making history. On February 13</a:t>
            </a: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the animated film topped 10 billion yuan at the box office. This made it the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      </a:t>
            </a:r>
            <a:r>
              <a:rPr lang="zh-CN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Chinese film to hit that key mark. It is also the first Asian film among the top 20 highest-grossing ones worldwide.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08460" y="2692788"/>
            <a:ext cx="869149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/>
              <a:t>first</a:t>
            </a:r>
            <a:endParaRPr lang="zh-CN" altLang="en-US" sz="3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587187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句意：这使得它成为第一部达到这一关键指标的中国电影。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用在序数词的前面。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的序数词形式为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9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45710"/>
            <a:ext cx="11485848" cy="2169825"/>
          </a:xfrm>
        </p:spPr>
        <p:txBody>
          <a:bodyPr/>
          <a:lstStyle/>
          <a:p>
            <a:pPr indent="723900" algn="dist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The film is seen as a “milestone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000">
                <a:solidFill>
                  <a:srgbClr val="000000"/>
                </a:solidFill>
                <a:ea typeface="楷体"/>
                <a:cs typeface="Times New Roman"/>
              </a:rPr>
              <a:t>里程碑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”. “It is a window into the rise of China’s film industry,” said film expert Zhang Peng. “It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also</a:t>
            </a:r>
          </a:p>
          <a:p>
            <a:pPr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 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the charm of Chinese culture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2697832" y="1153330"/>
          <a:ext cx="6637734" cy="763502"/>
        </p:xfrm>
        <a:graphic>
          <a:graphicData uri="http://schemas.openxmlformats.org/drawingml/2006/table">
            <a:tbl>
              <a:tblPr firstRow="1" firstCol="1" bandRow="1"/>
              <a:tblGrid>
                <a:gridCol w="6637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5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show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 good as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749362" y="3454878"/>
            <a:ext cx="11657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shows</a:t>
            </a:r>
            <a:endParaRPr lang="zh-CN" altLang="en-US" sz="3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95479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句意：它也展现了中国文化的魅力。根据上文的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可知，此句时态为一般现在时。主语为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用第三人称单数形式。故填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31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36198"/>
            <a:ext cx="11485848" cy="2862322"/>
          </a:xfrm>
        </p:spPr>
        <p:txBody>
          <a:bodyPr/>
          <a:lstStyle/>
          <a:p>
            <a:pPr indent="723900" algn="dist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Ne Zha 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’s success matters not just to Chinese cinema. “It is also very important for the global film industry,” said culture researcher Sun Jiashan. “The film industry is having a hard time,” Sun explained. </a:t>
            </a:r>
            <a:endParaRPr lang="en-US" altLang="zh-CN" sz="3000" smtClean="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“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success bring hope for films worldwide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752" y="4012928"/>
            <a:ext cx="61106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Its</a:t>
            </a:r>
            <a:endParaRPr lang="zh-CN" altLang="en-US" sz="300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2697832" y="1153330"/>
          <a:ext cx="6637734" cy="763502"/>
        </p:xfrm>
        <a:graphic>
          <a:graphicData uri="http://schemas.openxmlformats.org/drawingml/2006/table">
            <a:tbl>
              <a:tblPr firstRow="1" firstCol="1" bandRow="1"/>
              <a:tblGrid>
                <a:gridCol w="6637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5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show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 good as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4396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句意：它的成功给全世界的电影带来了希望。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是名词，前面需要一个形容词性物主代词修饰。故填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34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81810"/>
            <a:ext cx="11485848" cy="2862322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Ne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Zha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started to arrive in overseas markets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3000">
                <a:solidFill>
                  <a:srgbClr val="000000"/>
                </a:solidFill>
                <a:ea typeface="楷体"/>
                <a:cs typeface="Times New Roman"/>
              </a:rPr>
              <a:t>海外市场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last week. Australia and New Zealand were among the first ones. “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Ne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Zha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 i="1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changed my ideas about Chinese films,” said an Australian student. “It is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 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Western animations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.”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97832" y="874292"/>
          <a:ext cx="6637734" cy="763502"/>
        </p:xfrm>
        <a:graphic>
          <a:graphicData uri="http://schemas.openxmlformats.org/drawingml/2006/table">
            <a:tbl>
              <a:tblPr firstRow="1" firstCol="1" bandRow="1"/>
              <a:tblGrid>
                <a:gridCol w="6637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5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show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 good as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639850" y="3913173"/>
            <a:ext cx="18501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as good as</a:t>
            </a:r>
            <a:endParaRPr lang="zh-CN" altLang="en-US" sz="3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71952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句意：它和西方动画一样好。此处表示《哪吒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》和西方动画一样好。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good as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一样好</a:t>
            </a:r>
            <a:r>
              <a:rPr lang="en-US" altLang="zh-CN" sz="3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good as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23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086853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Foreign 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reviewers have also given the movie much praise. They say it shows the strength of Chinese cinema. The movie 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        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more Hollywood producers want to work with Chinese filmmakers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697832" y="1081322"/>
          <a:ext cx="6637734" cy="763502"/>
        </p:xfrm>
        <a:graphic>
          <a:graphicData uri="http://schemas.openxmlformats.org/drawingml/2006/table">
            <a:tbl>
              <a:tblPr firstRow="1" firstCol="1" bandRow="1"/>
              <a:tblGrid>
                <a:gridCol w="6637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5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show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 good as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030282" y="2650504"/>
            <a:ext cx="173316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has made</a:t>
            </a:r>
            <a:endParaRPr lang="zh-CN" altLang="en-US" sz="3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23471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句意：这部电影让更多的好莱坞制片人想要与中国电影制作人合作。此处表示电影已经产生的影响，因此用现在完成时。又因主语是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movie”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，因此用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made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made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3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474</Words>
  <Application>Microsoft Office PowerPoint</Application>
  <PresentationFormat>自定义</PresentationFormat>
  <Paragraphs>28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